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7" r:id="rId2"/>
    <p:sldId id="259" r:id="rId3"/>
    <p:sldId id="288" r:id="rId4"/>
    <p:sldId id="289" r:id="rId5"/>
    <p:sldId id="290" r:id="rId6"/>
    <p:sldId id="292" r:id="rId7"/>
    <p:sldId id="293" r:id="rId8"/>
    <p:sldId id="291" r:id="rId9"/>
    <p:sldId id="294" r:id="rId10"/>
    <p:sldId id="295" r:id="rId11"/>
    <p:sldId id="296" r:id="rId12"/>
    <p:sldId id="297" r:id="rId13"/>
    <p:sldId id="281"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7" autoAdjust="0"/>
    <p:restoredTop sz="92966" autoAdjust="0"/>
  </p:normalViewPr>
  <p:slideViewPr>
    <p:cSldViewPr snapToGrid="0">
      <p:cViewPr varScale="1">
        <p:scale>
          <a:sx n="106" d="100"/>
          <a:sy n="106" d="100"/>
        </p:scale>
        <p:origin x="618" y="10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CEC294-1CAD-4EAD-B734-FE21E2D240CE}" type="datetimeFigureOut">
              <a:rPr lang="zh-CN" altLang="en-US" smtClean="0"/>
              <a:t>2019/3/22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2E3FF2-7672-424F-96BF-79BED793B085}" type="slidenum">
              <a:rPr lang="zh-CN" altLang="en-US" smtClean="0"/>
              <a:t>‹#›</a:t>
            </a:fld>
            <a:endParaRPr lang="zh-CN" altLang="en-US"/>
          </a:p>
        </p:txBody>
      </p:sp>
    </p:spTree>
    <p:extLst>
      <p:ext uri="{BB962C8B-B14F-4D97-AF65-F5344CB8AC3E}">
        <p14:creationId xmlns:p14="http://schemas.microsoft.com/office/powerpoint/2010/main" val="2672250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五月花公司作为消费与服务合同中的经营者，除应该全面履行合同约定的义务外，还应当依照合同法第六十条的规定，履行保护消费者人身、财产不受非法侵害的附随义务。为了履行这一附随义务，经营者必须根据本行业的性质、特点和条件，随时、谨慎地注意保护消费者的人身、财产安全。但由于刑事犯罪的突发性、隐蔽性以及犯罪手段的智能化、多样化，即使经营者给予应有的注意和防范，也不可能完全避免刑事犯罪对顾客人身、财产的侵害。这种侵害一旦发生，只能从经营者是否尽到合理的谨慎注意义务来判断其是否违约。五月花餐厅接受顾客自带酒水到餐厅就餐，是行业习惯使然。对顾客带进餐厅的酒类产品，根据我国目前的社会环境，还没有必要、也没有条件要求经营者采取象乘坐飞机一样严格的安全检查措施。由于这个爆炸物的外包装酷似真酒，一般人凭肉眼难以识别。携带这个爆炸物的顾客曾经将其放置在自己家中一段时都未能发现危险，因此要求服务员在开启酒盒盖时必须作出存在危险的判断，是强人所难。五月花餐厅通过履行合理的谨慎注意义务，不可能识别伪装成酒的爆炸物，因此在当时的环境下，五月花公司通过合理注意，无法预见此次爆炸，其已经尽了保障顾客人身安全的义务，不存在违约行为。</a:t>
            </a:r>
            <a:endParaRPr lang="en-US" altLang="zh-CN" sz="12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602E3FF2-7672-424F-96BF-79BED793B085}" type="slidenum">
              <a:rPr lang="zh-CN" altLang="en-US" smtClean="0"/>
              <a:t>6</a:t>
            </a:fld>
            <a:endParaRPr lang="zh-CN" altLang="en-US"/>
          </a:p>
        </p:txBody>
      </p:sp>
    </p:spTree>
    <p:extLst>
      <p:ext uri="{BB962C8B-B14F-4D97-AF65-F5344CB8AC3E}">
        <p14:creationId xmlns:p14="http://schemas.microsoft.com/office/powerpoint/2010/main" val="11594960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A7F1328-8422-4FC2-8CB7-67646B12AD7A}" type="datetimeFigureOut">
              <a:rPr lang="zh-CN" altLang="en-US" smtClean="0">
                <a:solidFill>
                  <a:prstClr val="black">
                    <a:tint val="75000"/>
                  </a:prstClr>
                </a:solidFill>
              </a:rPr>
              <a:pPr/>
              <a:t>2019/3/22</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A31DCD34-8252-4593-BF28-60EA3B17267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80373793"/>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7F1328-8422-4FC2-8CB7-67646B12AD7A}" type="datetimeFigureOut">
              <a:rPr lang="zh-CN" altLang="en-US" smtClean="0">
                <a:solidFill>
                  <a:prstClr val="black">
                    <a:tint val="75000"/>
                  </a:prstClr>
                </a:solidFill>
              </a:rPr>
              <a:pPr/>
              <a:t>2019/3/22</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1DCD34-8252-4593-BF28-60EA3B17267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20549289"/>
      </p:ext>
    </p:extLst>
  </p:cSld>
  <p:clrMap bg1="lt1" tx1="dk1" bg2="lt2" tx2="dk2" accent1="accent1" accent2="accent2" accent3="accent3" accent4="accent4" accent5="accent5" accent6="accent6" hlink="hlink" folHlink="folHlink"/>
  <p:sldLayoutIdLst>
    <p:sldLayoutId id="2147483662" r:id="rId1"/>
  </p:sldLayoutIdLst>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b="12804"/>
          <a:stretch/>
        </p:blipFill>
        <p:spPr>
          <a:xfrm>
            <a:off x="-2" y="0"/>
            <a:ext cx="12189174" cy="6858000"/>
          </a:xfrm>
          <a:prstGeom prst="rect">
            <a:avLst/>
          </a:prstGeom>
        </p:spPr>
      </p:pic>
      <p:sp>
        <p:nvSpPr>
          <p:cNvPr id="5" name="矩形 4"/>
          <p:cNvSpPr/>
          <p:nvPr/>
        </p:nvSpPr>
        <p:spPr>
          <a:xfrm>
            <a:off x="-2" y="0"/>
            <a:ext cx="12189174" cy="6858000"/>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10800000">
            <a:off x="3652180" y="1386123"/>
            <a:ext cx="4399284" cy="3792486"/>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23" name="直接连接符 22"/>
          <p:cNvCxnSpPr/>
          <p:nvPr/>
        </p:nvCxnSpPr>
        <p:spPr>
          <a:xfrm>
            <a:off x="7661583" y="2024111"/>
            <a:ext cx="815207"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6810932" y="2024110"/>
            <a:ext cx="1665859" cy="2883218"/>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6403328" y="4221626"/>
            <a:ext cx="411149" cy="67343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rot="14400000">
            <a:off x="4832731" y="4940561"/>
            <a:ext cx="1369884"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rot="14400000">
            <a:off x="5832230" y="4395733"/>
            <a:ext cx="684942" cy="1121889"/>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9" name="等腰三角形 28"/>
          <p:cNvSpPr/>
          <p:nvPr/>
        </p:nvSpPr>
        <p:spPr>
          <a:xfrm rot="10800000">
            <a:off x="6608902" y="5070997"/>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等腰三角形 29"/>
          <p:cNvSpPr/>
          <p:nvPr/>
        </p:nvSpPr>
        <p:spPr>
          <a:xfrm rot="15758920">
            <a:off x="7836674" y="3741540"/>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等腰三角形 30"/>
          <p:cNvSpPr/>
          <p:nvPr/>
        </p:nvSpPr>
        <p:spPr>
          <a:xfrm rot="10800000">
            <a:off x="3173401" y="2514182"/>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2" name="等腰三角形 31"/>
          <p:cNvSpPr/>
          <p:nvPr/>
        </p:nvSpPr>
        <p:spPr>
          <a:xfrm rot="7145812">
            <a:off x="4010315" y="3330474"/>
            <a:ext cx="1167514" cy="1006476"/>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3" name="等腰三角形 32"/>
          <p:cNvSpPr/>
          <p:nvPr/>
        </p:nvSpPr>
        <p:spPr>
          <a:xfrm rot="14400000">
            <a:off x="9078663" y="3304461"/>
            <a:ext cx="315578" cy="272049"/>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4" name="等腰三角形 33"/>
          <p:cNvSpPr/>
          <p:nvPr/>
        </p:nvSpPr>
        <p:spPr>
          <a:xfrm rot="16200000">
            <a:off x="8630396" y="4355130"/>
            <a:ext cx="650949" cy="561162"/>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5" name="文本框 34"/>
          <p:cNvSpPr txBox="1"/>
          <p:nvPr/>
        </p:nvSpPr>
        <p:spPr>
          <a:xfrm>
            <a:off x="4297940" y="2154576"/>
            <a:ext cx="4223782" cy="923330"/>
          </a:xfrm>
          <a:prstGeom prst="rect">
            <a:avLst/>
          </a:prstGeom>
          <a:noFill/>
        </p:spPr>
        <p:txBody>
          <a:bodyPr wrap="square" rtlCol="0">
            <a:spAutoFit/>
          </a:bodyPr>
          <a:lstStyle/>
          <a:p>
            <a:r>
              <a:rPr lang="zh-CN" altLang="en-US" sz="5400" spc="300" dirty="0">
                <a:solidFill>
                  <a:prstClr val="white"/>
                </a:solidFill>
                <a:latin typeface="Impact" panose="020B0806030902050204" pitchFamily="34" charset="0"/>
                <a:ea typeface="微软雅黑" panose="020B0503020204020204" pitchFamily="34" charset="-122"/>
              </a:rPr>
              <a:t>案例分析</a:t>
            </a:r>
          </a:p>
        </p:txBody>
      </p:sp>
      <p:sp>
        <p:nvSpPr>
          <p:cNvPr id="36" name="文本框 35"/>
          <p:cNvSpPr txBox="1"/>
          <p:nvPr/>
        </p:nvSpPr>
        <p:spPr>
          <a:xfrm>
            <a:off x="5046329" y="3192404"/>
            <a:ext cx="1764603" cy="338554"/>
          </a:xfrm>
          <a:prstGeom prst="rect">
            <a:avLst/>
          </a:prstGeom>
          <a:noFill/>
        </p:spPr>
        <p:txBody>
          <a:bodyPr wrap="square" rtlCol="0">
            <a:spAutoFit/>
          </a:bodyPr>
          <a:lstStyle/>
          <a:p>
            <a:r>
              <a:rPr lang="zh-CN" altLang="en-US" sz="1600" b="1" dirty="0">
                <a:solidFill>
                  <a:prstClr val="white"/>
                </a:solidFill>
                <a:latin typeface="微软雅黑" panose="020B0503020204020204" pitchFamily="34" charset="-122"/>
                <a:ea typeface="微软雅黑" panose="020B0503020204020204" pitchFamily="34" charset="-122"/>
              </a:rPr>
              <a:t>汇报人：沈倚天</a:t>
            </a:r>
          </a:p>
        </p:txBody>
      </p:sp>
      <p:sp>
        <p:nvSpPr>
          <p:cNvPr id="37" name="文本框 36"/>
          <p:cNvSpPr txBox="1"/>
          <p:nvPr/>
        </p:nvSpPr>
        <p:spPr>
          <a:xfrm>
            <a:off x="4984894" y="3537619"/>
            <a:ext cx="1791492" cy="338554"/>
          </a:xfrm>
          <a:prstGeom prst="rect">
            <a:avLst/>
          </a:prstGeom>
          <a:noFill/>
        </p:spPr>
        <p:txBody>
          <a:bodyPr wrap="square" rtlCol="0">
            <a:spAutoFit/>
          </a:bodyPr>
          <a:lstStyle/>
          <a:p>
            <a:r>
              <a:rPr lang="zh-CN" altLang="en-US" sz="1600" b="1" dirty="0">
                <a:solidFill>
                  <a:prstClr val="white"/>
                </a:solidFill>
                <a:latin typeface="微软雅黑" panose="020B0503020204020204" pitchFamily="34" charset="-122"/>
                <a:ea typeface="微软雅黑" panose="020B0503020204020204" pitchFamily="34" charset="-122"/>
              </a:rPr>
              <a:t>日期：</a:t>
            </a:r>
            <a:r>
              <a:rPr lang="en-US" altLang="zh-CN" sz="1600" b="1" dirty="0">
                <a:solidFill>
                  <a:prstClr val="white"/>
                </a:solidFill>
                <a:latin typeface="微软雅黑" panose="020B0503020204020204" pitchFamily="34" charset="-122"/>
                <a:ea typeface="微软雅黑" panose="020B0503020204020204" pitchFamily="34" charset="-122"/>
              </a:rPr>
              <a:t>2019.3.22</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4012013" y="1555103"/>
            <a:ext cx="3886714" cy="646331"/>
          </a:xfrm>
          <a:prstGeom prst="rect">
            <a:avLst/>
          </a:prstGeom>
          <a:noFill/>
        </p:spPr>
        <p:txBody>
          <a:bodyPr wrap="square" rtlCol="0">
            <a:spAutoFit/>
          </a:bodyPr>
          <a:lstStyle>
            <a:defPPr>
              <a:defRPr lang="zh-CN"/>
            </a:defPPr>
            <a:lvl1pPr>
              <a:defRPr sz="4000" b="1" spc="300">
                <a:solidFill>
                  <a:schemeClr val="bg1"/>
                </a:solidFill>
                <a:latin typeface="Impact" panose="020B0806030902050204" pitchFamily="34" charset="0"/>
                <a:ea typeface="微软雅黑" panose="020B0503020204020204" pitchFamily="34" charset="-122"/>
              </a:defRPr>
            </a:lvl1pPr>
          </a:lstStyle>
          <a:p>
            <a:r>
              <a:rPr lang="zh-CN" altLang="en-US" sz="3600" b="0" dirty="0">
                <a:solidFill>
                  <a:prstClr val="white"/>
                </a:solidFill>
              </a:rPr>
              <a:t>民法的经济分析</a:t>
            </a:r>
          </a:p>
        </p:txBody>
      </p:sp>
      <p:cxnSp>
        <p:nvCxnSpPr>
          <p:cNvPr id="4" name="直接连接符 3"/>
          <p:cNvCxnSpPr/>
          <p:nvPr/>
        </p:nvCxnSpPr>
        <p:spPr>
          <a:xfrm>
            <a:off x="2585687" y="1209551"/>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30125" y="-19066"/>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43" name="等腰三角形 42"/>
          <p:cNvSpPr/>
          <p:nvPr/>
        </p:nvSpPr>
        <p:spPr>
          <a:xfrm rot="15526428" flipH="1">
            <a:off x="10196100" y="1702084"/>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4" name="等腰三角形 43"/>
          <p:cNvSpPr/>
          <p:nvPr/>
        </p:nvSpPr>
        <p:spPr>
          <a:xfrm rot="4726428" flipH="1">
            <a:off x="9855365" y="881733"/>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5" name="等腰三角形 44"/>
          <p:cNvSpPr/>
          <p:nvPr/>
        </p:nvSpPr>
        <p:spPr>
          <a:xfrm rot="8326428" flipH="1">
            <a:off x="10524444" y="778565"/>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6" name="等腰三角形 45"/>
          <p:cNvSpPr/>
          <p:nvPr/>
        </p:nvSpPr>
        <p:spPr>
          <a:xfrm rot="4726428" flipH="1">
            <a:off x="10431601" y="582091"/>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7" name="等腰三角形 46"/>
          <p:cNvSpPr/>
          <p:nvPr/>
        </p:nvSpPr>
        <p:spPr>
          <a:xfrm rot="15526428" flipH="1">
            <a:off x="10398357" y="1310682"/>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等腰三角形 47"/>
          <p:cNvSpPr/>
          <p:nvPr/>
        </p:nvSpPr>
        <p:spPr>
          <a:xfrm rot="15526428" flipH="1">
            <a:off x="10884701" y="1811766"/>
            <a:ext cx="119616" cy="10311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9" name="等腰三角形 48"/>
          <p:cNvSpPr/>
          <p:nvPr/>
        </p:nvSpPr>
        <p:spPr>
          <a:xfrm rot="15526428" flipH="1">
            <a:off x="11038411" y="1515892"/>
            <a:ext cx="119616" cy="10311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pic>
        <p:nvPicPr>
          <p:cNvPr id="7" name="罗密欧与朱丽叶">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1829" y="7014028"/>
            <a:ext cx="609600" cy="609600"/>
          </a:xfrm>
          <a:prstGeom prst="rect">
            <a:avLst/>
          </a:prstGeom>
        </p:spPr>
      </p:pic>
    </p:spTree>
    <p:extLst>
      <p:ext uri="{BB962C8B-B14F-4D97-AF65-F5344CB8AC3E}">
        <p14:creationId xmlns:p14="http://schemas.microsoft.com/office/powerpoint/2010/main" val="15038146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childTnLst>
            <p:audio>
              <p:cMediaNode vol="80000" numSld="34">
                <p:cTn id="2" repeatCount="indefinite"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法院处理结果公示：</a:t>
            </a:r>
          </a:p>
        </p:txBody>
      </p:sp>
      <p:sp>
        <p:nvSpPr>
          <p:cNvPr id="5" name="矩形 4"/>
          <p:cNvSpPr/>
          <p:nvPr/>
        </p:nvSpPr>
        <p:spPr>
          <a:xfrm>
            <a:off x="1741136" y="1490815"/>
            <a:ext cx="8827217" cy="3942233"/>
          </a:xfrm>
          <a:prstGeom prst="rect">
            <a:avLst/>
          </a:prstGeom>
          <a:noFill/>
        </p:spPr>
        <p:txBody>
          <a:bodyPr wrap="square" lIns="0" tIns="0" rIns="0" bIns="0" rtlCol="0" anchor="t" anchorCtr="0">
            <a:spAutoFit/>
          </a:bodyPr>
          <a:lstStyle/>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一审判决：</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珠海市中级人民法院认为：</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原告李萍、龚念到被告五月花公司下属的餐厅就餐，和五月花公司形成了消费与服务关系，五月花公司有义务保障李萍、龚念的人身安全。五月花公司是否尽了此项义务，应当根据餐饮行业的性质、特点、要求以及对象等综合因素去判断。本案中，李萍、龚念的人身伤害和龚硕皓的死亡，是五月花餐厅发生的爆炸造成的。此次爆炸是第三人的违法犯罪行为所致，与五月花公司本身的服务行为没有直接的因果关系。</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在当时的环境下，五月花公司通过合理注意，无法预见此次爆炸，其已经尽到了保障顾客人身安全的义务。</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爆炸是使原告李萍、龚念受到人身伤害、造成龚硕皓死亡的必然原因。李萍、龚念认为被告五月花公司的木板隔墙不符合标准，由此埋下了安全隐患，应当承担民事责任。木板隔墙不符合标准，只是造成李萍、龚念、龚硕皓伤亡的条件，不是原因，它与损害事实之间没有直接的因果关系，五月花公司不能因此承担侵权损害的赔偿责任。</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据此，珠海市中级人民法院判决：</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驳回原告李萍、龚念的诉讼请求。</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本案受理费</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30160</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元，由二原告共同负担。</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1031692" y="1072634"/>
            <a:ext cx="5023193"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李萍、龚念诉五月花公司人身伤害赔偿纠纷案</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102938790"/>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法院处理结果公示：</a:t>
            </a:r>
          </a:p>
        </p:txBody>
      </p:sp>
      <p:sp>
        <p:nvSpPr>
          <p:cNvPr id="5" name="矩形 4"/>
          <p:cNvSpPr/>
          <p:nvPr/>
        </p:nvSpPr>
        <p:spPr>
          <a:xfrm>
            <a:off x="1741136" y="1490815"/>
            <a:ext cx="9276931" cy="5105628"/>
          </a:xfrm>
          <a:prstGeom prst="rect">
            <a:avLst/>
          </a:prstGeom>
          <a:noFill/>
        </p:spPr>
        <p:txBody>
          <a:bodyPr wrap="square" lIns="0" tIns="0" rIns="0" bIns="0" rtlCol="0" anchor="t" anchorCtr="0">
            <a:spAutoFit/>
          </a:bodyPr>
          <a:lstStyle/>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二审判决：</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广东省高级人民法院认为：</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被上诉人五月花公司在本案中既没有违约也没有侵权，不能以违约或者侵权的法律事由判令五月花公司承担民事责任。五月花公司与上诉人李萍、龚念同在本次爆炸事件中同遭不幸，现在加害人虽已被抓获，但由于其没有经济赔偿能力，双方当事人同时面临无法获得全额赔偿的局面。在此情况下应当看到，五月花公司作为企业法人，是为实现营利目的才允许顾客自带酒水，并由此引出餐厅爆炸事件，餐厅的木板隔墙不能抵御此次爆炸，倒塌后使李萍、龚念一家无辜受害。五月花公司在此爆炸事件中虽无法定应当承担民事责任的过错，但也不是与李萍、龚念一家受侵害事件毫无关系。还应当看到，双方当事人虽然同在此次事件中受害，但李萍、龚念一家是在实施有利于五月花公司获利的就餐行为时使自己的生存权益受损，五月花公司受损的则主要是自己的经营利益。二者相比，李萍、龚念受到的损害比五月花公司更为深重，社会各界（包括五月花公司本身）都对李萍、龚念一家的遭遇深表同情。最高人民法院在</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关于贯彻执行（中华人民共和国民法通则</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若干问题的意见（试行）</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第</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157</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条中规定：“当事人对造成损害均无过错，但一方是在为对方的利益或者共同的利益进行活动的过程中受到损害的，可以责令对方或者受益人给予一定的经济补偿。”根据这一规定和李萍、龚念一家的经济状况，为平衡双方当事人的受损结果，酌情由五月花公司给李萍、龚念补偿一部分经济损失，是适当的。一审认定五月花公司不构成违约和侵权，不能因此承担民事责任，是正确的，但不考虑双方当事人之间的利益失衡，仅以李萍、龚念应向加害人主张赔偿为由，驳回李萍、龚念的诉讼请求，不符合民法通则第四条关于“民事活动应当遵循自愿、公平、等价有偿、诚实信用的原则”的规定，判处欠妥，应当纠正。</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一、撤销一审民事判决。</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二、被上诉人五月花公司给上诉人李萍、龚念补偿</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30</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万元。</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一、二审案件受理费共</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60320</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元，由双方当事人各负担一半。</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1031692" y="1072634"/>
            <a:ext cx="5023193"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李萍、龚念诉五月花公司人身伤害赔偿纠纷案</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490637136"/>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总结</a:t>
            </a:r>
          </a:p>
        </p:txBody>
      </p:sp>
      <p:sp>
        <p:nvSpPr>
          <p:cNvPr id="5" name="矩形 4"/>
          <p:cNvSpPr/>
          <p:nvPr/>
        </p:nvSpPr>
        <p:spPr>
          <a:xfrm>
            <a:off x="1831670" y="2772089"/>
            <a:ext cx="8045661" cy="1313821"/>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总结</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随着社会的发展，各种类型的纠纷大量出现，其中有一些纠纷并不能从现行法中找到答案。当一个具体的案件出现时，首先是由以成文法为中心的一套调整机制进行规制，超出成文法条文义以外的案件，则交由法律明文规定的相应的法律原则进行调整，这事实上已经基本上覆盖了法律生活的绝大多数部分。只有在超出原则的调整范围，或是在原则之间发生冲突时，才可能有利益衡量的适用空间。</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1031692" y="1072634"/>
            <a:ext cx="5023193"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李萍、龚念诉五月花公司人身伤害赔偿纠纷案</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015653180"/>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b="12804"/>
          <a:stretch/>
        </p:blipFill>
        <p:spPr>
          <a:xfrm>
            <a:off x="-2" y="0"/>
            <a:ext cx="12189174" cy="6858000"/>
          </a:xfrm>
          <a:prstGeom prst="rect">
            <a:avLst/>
          </a:prstGeom>
        </p:spPr>
      </p:pic>
      <p:sp>
        <p:nvSpPr>
          <p:cNvPr id="5" name="矩形 4"/>
          <p:cNvSpPr/>
          <p:nvPr/>
        </p:nvSpPr>
        <p:spPr>
          <a:xfrm>
            <a:off x="-2" y="0"/>
            <a:ext cx="12189174" cy="6858000"/>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10800000">
            <a:off x="3652180" y="1386123"/>
            <a:ext cx="4399284" cy="3792486"/>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2" name="组合 21"/>
          <p:cNvGrpSpPr/>
          <p:nvPr/>
        </p:nvGrpSpPr>
        <p:grpSpPr>
          <a:xfrm>
            <a:off x="6403328" y="2024110"/>
            <a:ext cx="2073463" cy="2883218"/>
            <a:chOff x="4746172" y="2786742"/>
            <a:chExt cx="1698172" cy="2361364"/>
          </a:xfrm>
        </p:grpSpPr>
        <p:cxnSp>
          <p:nvCxnSpPr>
            <p:cNvPr id="23" name="直接连接符 22"/>
            <p:cNvCxnSpPr/>
            <p:nvPr/>
          </p:nvCxnSpPr>
          <p:spPr>
            <a:xfrm>
              <a:off x="5776686" y="2786743"/>
              <a:ext cx="667657"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5080001" y="2786742"/>
              <a:ext cx="1364343" cy="236136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746172" y="4586514"/>
              <a:ext cx="336732" cy="55154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rot="14400000">
            <a:off x="5318523" y="4099144"/>
            <a:ext cx="1369884" cy="1121889"/>
            <a:chOff x="2156241" y="2090057"/>
            <a:chExt cx="1370730" cy="1122581"/>
          </a:xfrm>
        </p:grpSpPr>
        <p:cxnSp>
          <p:nvCxnSpPr>
            <p:cNvPr id="27" name="直接连接符 26"/>
            <p:cNvCxnSpPr/>
            <p:nvPr/>
          </p:nvCxnSpPr>
          <p:spPr>
            <a:xfrm>
              <a:off x="2156241" y="2090057"/>
              <a:ext cx="1370730"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2156241" y="2090057"/>
              <a:ext cx="685365" cy="1122581"/>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9" name="等腰三角形 28"/>
          <p:cNvSpPr/>
          <p:nvPr/>
        </p:nvSpPr>
        <p:spPr>
          <a:xfrm rot="10800000">
            <a:off x="6608902" y="5070997"/>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等腰三角形 29"/>
          <p:cNvSpPr/>
          <p:nvPr/>
        </p:nvSpPr>
        <p:spPr>
          <a:xfrm rot="15758920">
            <a:off x="7836674" y="3741540"/>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等腰三角形 30"/>
          <p:cNvSpPr/>
          <p:nvPr/>
        </p:nvSpPr>
        <p:spPr>
          <a:xfrm rot="10800000">
            <a:off x="3173401" y="2514182"/>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2" name="等腰三角形 31"/>
          <p:cNvSpPr/>
          <p:nvPr/>
        </p:nvSpPr>
        <p:spPr>
          <a:xfrm rot="7145812">
            <a:off x="4010315" y="3330474"/>
            <a:ext cx="1167514" cy="1006476"/>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3" name="等腰三角形 32"/>
          <p:cNvSpPr/>
          <p:nvPr/>
        </p:nvSpPr>
        <p:spPr>
          <a:xfrm rot="14400000">
            <a:off x="9078663" y="3304461"/>
            <a:ext cx="315578" cy="272049"/>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4" name="等腰三角形 33"/>
          <p:cNvSpPr/>
          <p:nvPr/>
        </p:nvSpPr>
        <p:spPr>
          <a:xfrm rot="16200000">
            <a:off x="8630396" y="4355130"/>
            <a:ext cx="650949" cy="561162"/>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6" name="文本框 35"/>
          <p:cNvSpPr txBox="1"/>
          <p:nvPr/>
        </p:nvSpPr>
        <p:spPr>
          <a:xfrm>
            <a:off x="4728592" y="2126242"/>
            <a:ext cx="2316305" cy="1200329"/>
          </a:xfrm>
          <a:prstGeom prst="rect">
            <a:avLst/>
          </a:prstGeom>
          <a:noFill/>
        </p:spPr>
        <p:txBody>
          <a:bodyPr wrap="square" rtlCol="0">
            <a:spAutoFit/>
          </a:bodyPr>
          <a:lstStyle/>
          <a:p>
            <a:r>
              <a:rPr lang="zh-CN" altLang="en-US" sz="7200" b="1" dirty="0">
                <a:solidFill>
                  <a:prstClr val="white"/>
                </a:solidFill>
                <a:latin typeface="微软雅黑" panose="020B0503020204020204" pitchFamily="34" charset="-122"/>
                <a:ea typeface="微软雅黑" panose="020B0503020204020204" pitchFamily="34" charset="-122"/>
              </a:rPr>
              <a:t>谢 谢</a:t>
            </a:r>
          </a:p>
        </p:txBody>
      </p:sp>
      <p:cxnSp>
        <p:nvCxnSpPr>
          <p:cNvPr id="4" name="直接连接符 3"/>
          <p:cNvCxnSpPr/>
          <p:nvPr/>
        </p:nvCxnSpPr>
        <p:spPr>
          <a:xfrm>
            <a:off x="2585687" y="1209551"/>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30125" y="-19066"/>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rot="1126428">
            <a:off x="9808113" y="583824"/>
            <a:ext cx="1405654" cy="1375431"/>
            <a:chOff x="1033006" y="520000"/>
            <a:chExt cx="1405654" cy="1375431"/>
          </a:xfrm>
        </p:grpSpPr>
        <p:sp>
          <p:nvSpPr>
            <p:cNvPr id="43" name="等腰三角形 42"/>
            <p:cNvSpPr/>
            <p:nvPr/>
          </p:nvSpPr>
          <p:spPr>
            <a:xfrm rot="14400000" flipH="1">
              <a:off x="1603130" y="1672697"/>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4" name="等腰三角形 43"/>
            <p:cNvSpPr/>
            <p:nvPr/>
          </p:nvSpPr>
          <p:spPr>
            <a:xfrm rot="3600000" flipH="1">
              <a:off x="1016507" y="1005651"/>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5" name="等腰三角形 44"/>
            <p:cNvSpPr/>
            <p:nvPr/>
          </p:nvSpPr>
          <p:spPr>
            <a:xfrm rot="7200000" flipH="1">
              <a:off x="1616786" y="692640"/>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6" name="等腰三角形 45"/>
            <p:cNvSpPr/>
            <p:nvPr/>
          </p:nvSpPr>
          <p:spPr>
            <a:xfrm rot="3600000" flipH="1">
              <a:off x="1465651" y="536499"/>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7" name="等腰三角形 46"/>
            <p:cNvSpPr/>
            <p:nvPr/>
          </p:nvSpPr>
          <p:spPr>
            <a:xfrm rot="14400000" flipH="1">
              <a:off x="1668660" y="1237026"/>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等腰三角形 47"/>
            <p:cNvSpPr/>
            <p:nvPr/>
          </p:nvSpPr>
          <p:spPr>
            <a:xfrm rot="14400000" flipH="1">
              <a:off x="2276982" y="1576920"/>
              <a:ext cx="119616" cy="10311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9" name="等腰三角形 48"/>
            <p:cNvSpPr/>
            <p:nvPr/>
          </p:nvSpPr>
          <p:spPr>
            <a:xfrm rot="14400000" flipH="1">
              <a:off x="2327293" y="1247319"/>
              <a:ext cx="119616" cy="10311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spTree>
    <p:extLst>
      <p:ext uri="{BB962C8B-B14F-4D97-AF65-F5344CB8AC3E}">
        <p14:creationId xmlns:p14="http://schemas.microsoft.com/office/powerpoint/2010/main" val="364648128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4082473" cy="685800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12" name="等腰三角形 11"/>
          <p:cNvSpPr/>
          <p:nvPr/>
        </p:nvSpPr>
        <p:spPr>
          <a:xfrm rot="10800000">
            <a:off x="2885208" y="2019112"/>
            <a:ext cx="2121408" cy="1828800"/>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13" name="等腰三角形 12"/>
          <p:cNvSpPr/>
          <p:nvPr/>
        </p:nvSpPr>
        <p:spPr>
          <a:xfrm rot="10800000">
            <a:off x="3981381" y="2930886"/>
            <a:ext cx="1025236" cy="883824"/>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14" name="直接连接符 13"/>
          <p:cNvCxnSpPr/>
          <p:nvPr/>
        </p:nvCxnSpPr>
        <p:spPr>
          <a:xfrm>
            <a:off x="2580408" y="1049972"/>
            <a:ext cx="1025236" cy="184727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11" name="等腰三角形 10"/>
          <p:cNvSpPr/>
          <p:nvPr/>
        </p:nvSpPr>
        <p:spPr>
          <a:xfrm rot="10800000">
            <a:off x="5311416" y="2425512"/>
            <a:ext cx="453182" cy="390674"/>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9" name="直接连接符 8"/>
          <p:cNvCxnSpPr/>
          <p:nvPr/>
        </p:nvCxnSpPr>
        <p:spPr>
          <a:xfrm>
            <a:off x="2331448" y="129662"/>
            <a:ext cx="1274196" cy="229585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1961993" y="1604153"/>
            <a:ext cx="738909" cy="738909"/>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7" name="椭圆 6"/>
          <p:cNvSpPr/>
          <p:nvPr/>
        </p:nvSpPr>
        <p:spPr>
          <a:xfrm>
            <a:off x="1703647" y="940795"/>
            <a:ext cx="386267" cy="386267"/>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15" name="组合 14"/>
          <p:cNvGrpSpPr/>
          <p:nvPr/>
        </p:nvGrpSpPr>
        <p:grpSpPr>
          <a:xfrm>
            <a:off x="798486" y="3230079"/>
            <a:ext cx="2337718" cy="2135949"/>
            <a:chOff x="867300" y="2877770"/>
            <a:chExt cx="2337718" cy="2135949"/>
          </a:xfrm>
        </p:grpSpPr>
        <p:grpSp>
          <p:nvGrpSpPr>
            <p:cNvPr id="16" name="组合 15"/>
            <p:cNvGrpSpPr/>
            <p:nvPr/>
          </p:nvGrpSpPr>
          <p:grpSpPr>
            <a:xfrm>
              <a:off x="867300" y="2877770"/>
              <a:ext cx="1196107" cy="1730972"/>
              <a:chOff x="490432" y="2759871"/>
              <a:chExt cx="1196107" cy="1730972"/>
            </a:xfrm>
          </p:grpSpPr>
          <p:sp>
            <p:nvSpPr>
              <p:cNvPr id="19" name="文本框 18"/>
              <p:cNvSpPr txBox="1"/>
              <p:nvPr/>
            </p:nvSpPr>
            <p:spPr>
              <a:xfrm>
                <a:off x="490432" y="2759871"/>
                <a:ext cx="581891" cy="1015663"/>
              </a:xfrm>
              <a:prstGeom prst="rect">
                <a:avLst/>
              </a:prstGeom>
              <a:noFill/>
            </p:spPr>
            <p:txBody>
              <a:bodyPr wrap="square" rtlCol="0">
                <a:spAutoFit/>
              </a:bodyPr>
              <a:lstStyle/>
              <a:p>
                <a:r>
                  <a:rPr lang="zh-CN" altLang="en-US" sz="6000" b="1" dirty="0">
                    <a:solidFill>
                      <a:prstClr val="white"/>
                    </a:solidFill>
                    <a:latin typeface="微软雅黑" panose="020B0503020204020204" pitchFamily="34" charset="-122"/>
                    <a:ea typeface="微软雅黑" panose="020B0503020204020204" pitchFamily="34" charset="-122"/>
                  </a:rPr>
                  <a:t>目</a:t>
                </a:r>
              </a:p>
            </p:txBody>
          </p:sp>
          <p:sp>
            <p:nvSpPr>
              <p:cNvPr id="20" name="文本框 19"/>
              <p:cNvSpPr txBox="1"/>
              <p:nvPr/>
            </p:nvSpPr>
            <p:spPr>
              <a:xfrm>
                <a:off x="1104648" y="3475180"/>
                <a:ext cx="581891" cy="1015663"/>
              </a:xfrm>
              <a:prstGeom prst="rect">
                <a:avLst/>
              </a:prstGeom>
              <a:noFill/>
            </p:spPr>
            <p:txBody>
              <a:bodyPr wrap="square" rtlCol="0">
                <a:spAutoFit/>
              </a:bodyPr>
              <a:lstStyle/>
              <a:p>
                <a:r>
                  <a:rPr lang="zh-CN" altLang="en-US" sz="6000" b="1" dirty="0">
                    <a:solidFill>
                      <a:prstClr val="white"/>
                    </a:solidFill>
                    <a:latin typeface="微软雅黑" panose="020B0503020204020204" pitchFamily="34" charset="-122"/>
                    <a:ea typeface="微软雅黑" panose="020B0503020204020204" pitchFamily="34" charset="-122"/>
                  </a:rPr>
                  <a:t>录</a:t>
                </a:r>
              </a:p>
            </p:txBody>
          </p:sp>
        </p:grpSp>
        <p:sp>
          <p:nvSpPr>
            <p:cNvPr id="17" name="文本框 16"/>
            <p:cNvSpPr txBox="1"/>
            <p:nvPr/>
          </p:nvSpPr>
          <p:spPr>
            <a:xfrm>
              <a:off x="1481516" y="4490499"/>
              <a:ext cx="1723502" cy="523220"/>
            </a:xfrm>
            <a:prstGeom prst="rect">
              <a:avLst/>
            </a:prstGeom>
            <a:noFill/>
          </p:spPr>
          <p:txBody>
            <a:bodyPr wrap="square" rtlCol="0">
              <a:spAutoFit/>
            </a:bodyPr>
            <a:lstStyle/>
            <a:p>
              <a:r>
                <a:rPr lang="en-US" altLang="zh-CN" sz="2800" dirty="0">
                  <a:solidFill>
                    <a:prstClr val="white"/>
                  </a:solidFill>
                </a:rPr>
                <a:t>Contents</a:t>
              </a:r>
              <a:endParaRPr lang="zh-CN" altLang="en-US" sz="2800" dirty="0">
                <a:solidFill>
                  <a:prstClr val="white"/>
                </a:solidFill>
              </a:endParaRPr>
            </a:p>
          </p:txBody>
        </p:sp>
        <p:cxnSp>
          <p:nvCxnSpPr>
            <p:cNvPr id="18" name="直接连接符 17"/>
            <p:cNvCxnSpPr/>
            <p:nvPr/>
          </p:nvCxnSpPr>
          <p:spPr>
            <a:xfrm>
              <a:off x="1034474" y="5013719"/>
              <a:ext cx="188518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6023841" y="3607408"/>
            <a:ext cx="4812482" cy="489600"/>
            <a:chOff x="6023841" y="3607408"/>
            <a:chExt cx="4812482" cy="489600"/>
          </a:xfrm>
        </p:grpSpPr>
        <p:sp>
          <p:nvSpPr>
            <p:cNvPr id="49" name="矩形 48"/>
            <p:cNvSpPr/>
            <p:nvPr/>
          </p:nvSpPr>
          <p:spPr bwMode="auto">
            <a:xfrm>
              <a:off x="7537690" y="3607408"/>
              <a:ext cx="3298633" cy="489600"/>
            </a:xfrm>
            <a:prstGeom prst="rect">
              <a:avLst/>
            </a:prstGeom>
            <a:ln>
              <a:solidFill>
                <a:schemeClr val="bg1">
                  <a:alpha val="20000"/>
                </a:schemeClr>
              </a:solidFill>
            </a:ln>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spAutoFit/>
            </a:bodyPr>
            <a:lstStyle/>
            <a:p>
              <a:pPr algn="ctr" fontAlgn="base">
                <a:spcBef>
                  <a:spcPct val="50000"/>
                </a:spcBef>
                <a:spcAft>
                  <a:spcPct val="0"/>
                </a:spcAft>
              </a:pPr>
              <a:endParaRPr lang="zh-CN" altLang="en-US" sz="1600" b="1">
                <a:solidFill>
                  <a:prstClr val="black"/>
                </a:solidFill>
                <a:latin typeface="Arial" pitchFamily="34" charset="0"/>
              </a:endParaRPr>
            </a:p>
          </p:txBody>
        </p:sp>
        <p:sp>
          <p:nvSpPr>
            <p:cNvPr id="50" name="Rectangle 6"/>
            <p:cNvSpPr>
              <a:spLocks noChangeArrowheads="1"/>
            </p:cNvSpPr>
            <p:nvPr/>
          </p:nvSpPr>
          <p:spPr bwMode="black">
            <a:xfrm>
              <a:off x="7848566" y="3665883"/>
              <a:ext cx="277156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案情介绍</a:t>
              </a:r>
            </a:p>
          </p:txBody>
        </p:sp>
        <p:sp>
          <p:nvSpPr>
            <p:cNvPr id="47" name="矩形 46"/>
            <p:cNvSpPr/>
            <p:nvPr/>
          </p:nvSpPr>
          <p:spPr>
            <a:xfrm>
              <a:off x="6023841" y="3607408"/>
              <a:ext cx="1328685" cy="48960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文本框 47"/>
            <p:cNvSpPr txBox="1"/>
            <p:nvPr/>
          </p:nvSpPr>
          <p:spPr>
            <a:xfrm>
              <a:off x="6200170" y="3644437"/>
              <a:ext cx="962086" cy="400110"/>
            </a:xfrm>
            <a:prstGeom prst="rect">
              <a:avLst/>
            </a:prstGeom>
            <a:noFill/>
          </p:spPr>
          <p:txBody>
            <a:bodyPr wrap="square" rtlCol="0">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第一章</a:t>
              </a:r>
            </a:p>
          </p:txBody>
        </p:sp>
      </p:grpSp>
      <p:grpSp>
        <p:nvGrpSpPr>
          <p:cNvPr id="4" name="组合 3"/>
          <p:cNvGrpSpPr/>
          <p:nvPr/>
        </p:nvGrpSpPr>
        <p:grpSpPr>
          <a:xfrm>
            <a:off x="6023841" y="4267808"/>
            <a:ext cx="4812482" cy="489600"/>
            <a:chOff x="6023841" y="4267808"/>
            <a:chExt cx="4812482" cy="489600"/>
          </a:xfrm>
        </p:grpSpPr>
        <p:sp>
          <p:nvSpPr>
            <p:cNvPr id="43" name="矩形 42"/>
            <p:cNvSpPr/>
            <p:nvPr/>
          </p:nvSpPr>
          <p:spPr bwMode="auto">
            <a:xfrm>
              <a:off x="7537690" y="4267808"/>
              <a:ext cx="3298633" cy="489600"/>
            </a:xfrm>
            <a:prstGeom prst="rect">
              <a:avLst/>
            </a:prstGeom>
            <a:ln>
              <a:solidFill>
                <a:schemeClr val="bg1">
                  <a:alpha val="20000"/>
                </a:schemeClr>
              </a:solidFill>
            </a:ln>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spAutoFit/>
            </a:bodyPr>
            <a:lstStyle/>
            <a:p>
              <a:pPr algn="ctr" fontAlgn="base">
                <a:spcBef>
                  <a:spcPct val="50000"/>
                </a:spcBef>
                <a:spcAft>
                  <a:spcPct val="0"/>
                </a:spcAft>
              </a:pPr>
              <a:endParaRPr lang="zh-CN" altLang="en-US" sz="1600" b="1">
                <a:solidFill>
                  <a:prstClr val="black"/>
                </a:solidFill>
                <a:latin typeface="Arial" pitchFamily="34" charset="0"/>
              </a:endParaRPr>
            </a:p>
          </p:txBody>
        </p:sp>
        <p:sp>
          <p:nvSpPr>
            <p:cNvPr id="44" name="Rectangle 6"/>
            <p:cNvSpPr>
              <a:spLocks noChangeArrowheads="1"/>
            </p:cNvSpPr>
            <p:nvPr/>
          </p:nvSpPr>
          <p:spPr bwMode="black">
            <a:xfrm>
              <a:off x="7848566" y="4326283"/>
              <a:ext cx="277156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案情分析</a:t>
              </a:r>
            </a:p>
          </p:txBody>
        </p:sp>
        <p:sp>
          <p:nvSpPr>
            <p:cNvPr id="41" name="矩形 40"/>
            <p:cNvSpPr/>
            <p:nvPr/>
          </p:nvSpPr>
          <p:spPr>
            <a:xfrm>
              <a:off x="6023841" y="4267808"/>
              <a:ext cx="1328685" cy="48960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2" name="文本框 41"/>
            <p:cNvSpPr txBox="1"/>
            <p:nvPr/>
          </p:nvSpPr>
          <p:spPr>
            <a:xfrm>
              <a:off x="6200170" y="4304837"/>
              <a:ext cx="962086" cy="400110"/>
            </a:xfrm>
            <a:prstGeom prst="rect">
              <a:avLst/>
            </a:prstGeom>
            <a:noFill/>
          </p:spPr>
          <p:txBody>
            <a:bodyPr wrap="square" rtlCol="0">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第二章</a:t>
              </a:r>
            </a:p>
          </p:txBody>
        </p:sp>
      </p:grpSp>
      <p:grpSp>
        <p:nvGrpSpPr>
          <p:cNvPr id="5" name="组合 4"/>
          <p:cNvGrpSpPr/>
          <p:nvPr/>
        </p:nvGrpSpPr>
        <p:grpSpPr>
          <a:xfrm>
            <a:off x="6021411" y="4928208"/>
            <a:ext cx="4812482" cy="489600"/>
            <a:chOff x="6021411" y="4928208"/>
            <a:chExt cx="4812482" cy="489600"/>
          </a:xfrm>
        </p:grpSpPr>
        <p:sp>
          <p:nvSpPr>
            <p:cNvPr id="37" name="矩形 36"/>
            <p:cNvSpPr/>
            <p:nvPr/>
          </p:nvSpPr>
          <p:spPr bwMode="auto">
            <a:xfrm>
              <a:off x="7535260" y="4928208"/>
              <a:ext cx="3298633" cy="489600"/>
            </a:xfrm>
            <a:prstGeom prst="rect">
              <a:avLst/>
            </a:prstGeom>
            <a:ln>
              <a:solidFill>
                <a:schemeClr val="bg1">
                  <a:alpha val="20000"/>
                </a:schemeClr>
              </a:solidFill>
            </a:ln>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spAutoFit/>
            </a:bodyPr>
            <a:lstStyle/>
            <a:p>
              <a:pPr algn="ctr" fontAlgn="base">
                <a:spcBef>
                  <a:spcPct val="50000"/>
                </a:spcBef>
                <a:spcAft>
                  <a:spcPct val="0"/>
                </a:spcAft>
              </a:pPr>
              <a:endParaRPr lang="zh-CN" altLang="en-US" sz="1600" b="1">
                <a:solidFill>
                  <a:prstClr val="black"/>
                </a:solidFill>
                <a:latin typeface="Arial" pitchFamily="34" charset="0"/>
              </a:endParaRPr>
            </a:p>
          </p:txBody>
        </p:sp>
        <p:sp>
          <p:nvSpPr>
            <p:cNvPr id="38" name="Rectangle 6"/>
            <p:cNvSpPr>
              <a:spLocks noChangeArrowheads="1"/>
            </p:cNvSpPr>
            <p:nvPr/>
          </p:nvSpPr>
          <p:spPr bwMode="black">
            <a:xfrm>
              <a:off x="7846136" y="4986683"/>
              <a:ext cx="277156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法院处理结果</a:t>
              </a:r>
            </a:p>
          </p:txBody>
        </p:sp>
        <p:sp>
          <p:nvSpPr>
            <p:cNvPr id="35" name="矩形 34"/>
            <p:cNvSpPr/>
            <p:nvPr/>
          </p:nvSpPr>
          <p:spPr>
            <a:xfrm>
              <a:off x="6021411" y="4928208"/>
              <a:ext cx="1328685" cy="48960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6" name="文本框 35"/>
            <p:cNvSpPr txBox="1"/>
            <p:nvPr/>
          </p:nvSpPr>
          <p:spPr>
            <a:xfrm>
              <a:off x="6197740" y="4965237"/>
              <a:ext cx="962086" cy="400110"/>
            </a:xfrm>
            <a:prstGeom prst="rect">
              <a:avLst/>
            </a:prstGeom>
            <a:noFill/>
          </p:spPr>
          <p:txBody>
            <a:bodyPr wrap="square" rtlCol="0">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第三章</a:t>
              </a:r>
            </a:p>
          </p:txBody>
        </p:sp>
      </p:grpSp>
      <p:grpSp>
        <p:nvGrpSpPr>
          <p:cNvPr id="8" name="组合 7"/>
          <p:cNvGrpSpPr/>
          <p:nvPr/>
        </p:nvGrpSpPr>
        <p:grpSpPr>
          <a:xfrm>
            <a:off x="6021411" y="5588608"/>
            <a:ext cx="4812482" cy="489600"/>
            <a:chOff x="6021411" y="5588608"/>
            <a:chExt cx="4812482" cy="489600"/>
          </a:xfrm>
        </p:grpSpPr>
        <p:sp>
          <p:nvSpPr>
            <p:cNvPr id="31" name="矩形 30"/>
            <p:cNvSpPr/>
            <p:nvPr/>
          </p:nvSpPr>
          <p:spPr bwMode="auto">
            <a:xfrm>
              <a:off x="7535260" y="5588608"/>
              <a:ext cx="3298633" cy="489600"/>
            </a:xfrm>
            <a:prstGeom prst="rect">
              <a:avLst/>
            </a:prstGeom>
            <a:ln>
              <a:solidFill>
                <a:schemeClr val="bg1">
                  <a:alpha val="20000"/>
                </a:schemeClr>
              </a:solidFill>
            </a:ln>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spAutoFit/>
            </a:bodyPr>
            <a:lstStyle/>
            <a:p>
              <a:pPr algn="ctr" fontAlgn="base">
                <a:spcBef>
                  <a:spcPct val="50000"/>
                </a:spcBef>
                <a:spcAft>
                  <a:spcPct val="0"/>
                </a:spcAft>
              </a:pPr>
              <a:endParaRPr lang="zh-CN" altLang="en-US" sz="1600" b="1">
                <a:solidFill>
                  <a:prstClr val="black"/>
                </a:solidFill>
                <a:latin typeface="Arial" pitchFamily="34" charset="0"/>
              </a:endParaRPr>
            </a:p>
          </p:txBody>
        </p:sp>
        <p:sp>
          <p:nvSpPr>
            <p:cNvPr id="32" name="Rectangle 6"/>
            <p:cNvSpPr>
              <a:spLocks noChangeArrowheads="1"/>
            </p:cNvSpPr>
            <p:nvPr/>
          </p:nvSpPr>
          <p:spPr bwMode="black">
            <a:xfrm>
              <a:off x="7846136" y="5647083"/>
              <a:ext cx="277156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总结与分析</a:t>
              </a:r>
            </a:p>
          </p:txBody>
        </p:sp>
        <p:sp>
          <p:nvSpPr>
            <p:cNvPr id="29" name="矩形 28"/>
            <p:cNvSpPr/>
            <p:nvPr/>
          </p:nvSpPr>
          <p:spPr>
            <a:xfrm>
              <a:off x="6021411" y="5588608"/>
              <a:ext cx="1328685" cy="48960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文本框 29"/>
            <p:cNvSpPr txBox="1"/>
            <p:nvPr/>
          </p:nvSpPr>
          <p:spPr>
            <a:xfrm>
              <a:off x="6197740" y="5625637"/>
              <a:ext cx="962086" cy="400110"/>
            </a:xfrm>
            <a:prstGeom prst="rect">
              <a:avLst/>
            </a:prstGeom>
            <a:noFill/>
          </p:spPr>
          <p:txBody>
            <a:bodyPr wrap="square" rtlCol="0">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第四章</a:t>
              </a:r>
            </a:p>
          </p:txBody>
        </p:sp>
      </p:grpSp>
      <p:sp>
        <p:nvSpPr>
          <p:cNvPr id="10" name="矩形 9">
            <a:extLst>
              <a:ext uri="{FF2B5EF4-FFF2-40B4-BE49-F238E27FC236}">
                <a16:creationId xmlns:a16="http://schemas.microsoft.com/office/drawing/2014/main" id="{14AF7E1B-FDC9-4ECF-8FBD-D03CC2DD00E9}"/>
              </a:ext>
            </a:extLst>
          </p:cNvPr>
          <p:cNvSpPr/>
          <p:nvPr/>
        </p:nvSpPr>
        <p:spPr>
          <a:xfrm>
            <a:off x="5032350" y="1669422"/>
            <a:ext cx="6340198" cy="461665"/>
          </a:xfrm>
          <a:prstGeom prst="rect">
            <a:avLst/>
          </a:prstGeom>
        </p:spPr>
        <p:txBody>
          <a:bodyPr wrap="none">
            <a:spAutoFit/>
          </a:bodyPr>
          <a:lstStyle/>
          <a:p>
            <a:pPr algn="ctr" defTabSz="1216817">
              <a:spcBef>
                <a:spcPct val="20000"/>
              </a:spcBef>
              <a:defRPr/>
            </a:pPr>
            <a:r>
              <a:rPr lang="zh-CN" altLang="en-US" sz="2400" b="1" dirty="0">
                <a:solidFill>
                  <a:schemeClr val="bg1"/>
                </a:solidFill>
                <a:latin typeface="Arial" panose="020B0604020202020204" pitchFamily="34" charset="0"/>
                <a:ea typeface="微软雅黑" panose="020B0503020204020204" pitchFamily="34" charset="-122"/>
                <a:sym typeface="Arial" panose="020B0604020202020204" pitchFamily="34" charset="0"/>
              </a:rPr>
              <a:t>李萍、龚念诉五月花公司人身伤害赔偿纠纷案</a:t>
            </a:r>
            <a:endParaRPr lang="en-US" altLang="zh-CN" sz="24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62489924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案情介绍</a:t>
            </a:r>
          </a:p>
        </p:txBody>
      </p:sp>
      <p:sp>
        <p:nvSpPr>
          <p:cNvPr id="5" name="矩形 4"/>
          <p:cNvSpPr/>
          <p:nvPr/>
        </p:nvSpPr>
        <p:spPr>
          <a:xfrm>
            <a:off x="2401928" y="1715321"/>
            <a:ext cx="6971041" cy="1270732"/>
          </a:xfrm>
          <a:prstGeom prst="rect">
            <a:avLst/>
          </a:prstGeom>
          <a:noFill/>
        </p:spPr>
        <p:txBody>
          <a:bodyPr wrap="square" lIns="0" tIns="0" rIns="0" bIns="0" rtlCol="0" anchor="t" anchorCtr="0">
            <a:spAutoFit/>
          </a:bodyPr>
          <a:lstStyle/>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李萍夫妇带着儿子与朋友到被告“五月花”餐馆就餐。就餐时，临近包房内突然发生爆炸，李萍受伤致残，儿子受伤后不治死亡。爆炸的原因是一农民将爆炸物装在酒盒里伪装成酒作为礼物送给一医生，该医生将该“礼物”带到五月花餐厅的包房里（该餐厅允许顾客自带酒水），服务员在为顾客开启该酒盒时，发生上述爆炸。李萍夫妇起诉“五月花”饮食有限公司，主张人身伤害赔偿。</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 name="矩形 5"/>
          <p:cNvSpPr/>
          <p:nvPr/>
        </p:nvSpPr>
        <p:spPr>
          <a:xfrm>
            <a:off x="2401928" y="3800793"/>
            <a:ext cx="7056766" cy="538224"/>
          </a:xfrm>
          <a:prstGeom prst="rect">
            <a:avLst/>
          </a:prstGeom>
          <a:noFill/>
        </p:spPr>
        <p:txBody>
          <a:bodyPr wrap="square" lIns="0" tIns="0" rIns="0" bIns="0" rtlCol="0" anchor="t" anchorCtr="0">
            <a:spAutoFit/>
          </a:bodyPr>
          <a:lstStyle/>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原告：李萍，女，</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39</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岁，广东省珠海市教育委员会职工，住珠海市香洲银桦新村。</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龚念，男，</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38</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岁，系原告李萍之夫，广东省珠海市水利局职工，住址同上。</a:t>
            </a:r>
          </a:p>
        </p:txBody>
      </p:sp>
      <p:sp>
        <p:nvSpPr>
          <p:cNvPr id="7" name="TextBox 13"/>
          <p:cNvSpPr txBox="1"/>
          <p:nvPr/>
        </p:nvSpPr>
        <p:spPr>
          <a:xfrm>
            <a:off x="1291751" y="928729"/>
            <a:ext cx="5023193"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李萍、龚念诉五月花公司人身伤害赔偿纠纷案</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矩形 7"/>
          <p:cNvSpPr/>
          <p:nvPr/>
        </p:nvSpPr>
        <p:spPr>
          <a:xfrm>
            <a:off x="2401928" y="4789232"/>
            <a:ext cx="7056766" cy="236603"/>
          </a:xfrm>
          <a:prstGeom prst="rect">
            <a:avLst/>
          </a:prstGeom>
          <a:noFill/>
        </p:spPr>
        <p:txBody>
          <a:bodyPr wrap="square" lIns="0" tIns="0" rIns="0" bIns="0" rtlCol="0" anchor="t" anchorCtr="0">
            <a:spAutoFit/>
          </a:bodyPr>
          <a:lstStyle/>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被告：广东珠海经济特区五月花饮食有限公司。住所地：广东珠海市香洲碧涛花园。</a:t>
            </a:r>
          </a:p>
        </p:txBody>
      </p:sp>
    </p:spTree>
    <p:extLst>
      <p:ext uri="{BB962C8B-B14F-4D97-AF65-F5344CB8AC3E}">
        <p14:creationId xmlns:p14="http://schemas.microsoft.com/office/powerpoint/2010/main" val="343858598"/>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案情介绍</a:t>
            </a:r>
          </a:p>
        </p:txBody>
      </p:sp>
      <p:sp>
        <p:nvSpPr>
          <p:cNvPr id="5" name="矩形 4"/>
          <p:cNvSpPr/>
          <p:nvPr/>
        </p:nvSpPr>
        <p:spPr>
          <a:xfrm>
            <a:off x="1741137" y="1490815"/>
            <a:ext cx="7306148" cy="4717830"/>
          </a:xfrm>
          <a:prstGeom prst="rect">
            <a:avLst/>
          </a:prstGeom>
          <a:noFill/>
        </p:spPr>
        <p:txBody>
          <a:bodyPr wrap="square" lIns="0" tIns="0" rIns="0" bIns="0" rtlCol="0" anchor="t" anchorCtr="0">
            <a:spAutoFit/>
          </a:bodyPr>
          <a:lstStyle/>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原告诉称：二原告带领</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8</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岁的儿子龚硕皓前去被告经营的五月花餐厅就餐，被被告的礼仪小姐安排在一间包房的外边就座。这间包房内发生爆炸，包房的墙壁被炸倒下，造成龚硕皓死亡、李萍残疾的后果。被告面向社会经营餐饮，其职责不仅应向顾客提供美味可口的饭菜，还应负责提供愉悦放心的消费环境，保证顾客的人身安全。被告对顾客自带酒水进入餐厅不予禁止，又在餐厅装修中使用了不符合安全标准的木板隔墙，以致埋下安全隐患。正是由于被告的经营管理不善，使餐厅发生了不该发生的爆炸，造成顾客人身伤亡。被告违反了</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中华人民共和国消费者权益保护法</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第十一、四十一、四十二条的规定，应承担全部损害赔偿责任。请求判令被告：（</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1</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）给原告赔偿医疗费、营养费、护理费、交通费、假肢安装费、残疾生活补助费、后期继续治疗费、残疾赔偿金、丧失生育能力赔偿金以及丧葬费、死亡赔偿金和精神损害赔偿金等共计</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403</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万元；（</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2</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）负担本案全部诉讼费。</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被告辩称：此次爆炸事件是犯罪分子所为。不知情的顾客把犯罪分子伪装成酒送给他的爆炸物带进餐厅，他根本没有预见到会发生爆炸，餐厅当然更不可能预见。对被告和顾客来说，发生爆炸纯属意外事件。对此次爆炸，被告既在主观上没有过错，也在客观上没有实施侵权行为。况且爆炸还造成被告的一名服务员身亡，餐厅装修、设备受到严重破坏，各种直接、间接损失近</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100</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万元，被告本身也是受害者。被告作为餐饮经营者，已经对前来就餐的顾客尽到了保障其人身和财产安全的责任。原告只能向真正的加害人主张权利，不能要求被告承担赔偿责任。原告现在的起诉缺乏事实根据和法律依据，诉讼主体也不合格，其请求应当驳回。</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1031692" y="1072634"/>
            <a:ext cx="5023193"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李萍、龚念诉五月花公司人身伤害赔偿纠纷案</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31750485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案情分析</a:t>
            </a:r>
          </a:p>
        </p:txBody>
      </p:sp>
      <p:sp>
        <p:nvSpPr>
          <p:cNvPr id="5" name="矩形 4"/>
          <p:cNvSpPr/>
          <p:nvPr/>
        </p:nvSpPr>
        <p:spPr>
          <a:xfrm>
            <a:off x="1829060" y="2299708"/>
            <a:ext cx="7306148" cy="2609112"/>
          </a:xfrm>
          <a:prstGeom prst="rect">
            <a:avLst/>
          </a:prstGeom>
          <a:noFill/>
        </p:spPr>
        <p:txBody>
          <a:bodyPr wrap="square" lIns="0" tIns="0" rIns="0" bIns="0" rtlCol="0" anchor="t" anchorCtr="0">
            <a:spAutoFit/>
          </a:bodyPr>
          <a:lstStyle/>
          <a:p>
            <a:pPr defTabSz="1216817">
              <a:lnSpc>
                <a:spcPct val="120000"/>
              </a:lnSpc>
              <a:spcBef>
                <a:spcPct val="20000"/>
              </a:spcBef>
            </a:pPr>
            <a:r>
              <a:rPr lang="zh-CN" altLang="en-US" sz="3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对本案的讨论将依照以下几个步骤进行：</a:t>
            </a:r>
          </a:p>
          <a:p>
            <a:pPr defTabSz="1216817">
              <a:lnSpc>
                <a:spcPct val="120000"/>
              </a:lnSpc>
              <a:spcBef>
                <a:spcPct val="20000"/>
              </a:spcBef>
            </a:pPr>
            <a:r>
              <a:rPr lang="en-US" altLang="zh-CN" sz="3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1.</a:t>
            </a:r>
            <a:r>
              <a:rPr lang="zh-CN" altLang="en-US" sz="3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被告是否应当承担侵权责任</a:t>
            </a:r>
          </a:p>
          <a:p>
            <a:pPr defTabSz="1216817">
              <a:lnSpc>
                <a:spcPct val="120000"/>
              </a:lnSpc>
              <a:spcBef>
                <a:spcPct val="20000"/>
              </a:spcBef>
            </a:pPr>
            <a:r>
              <a:rPr lang="en-US" altLang="zh-CN" sz="3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2.</a:t>
            </a:r>
            <a:r>
              <a:rPr lang="zh-CN" altLang="en-US" sz="3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被告是否应承担违约责任</a:t>
            </a:r>
          </a:p>
          <a:p>
            <a:pPr defTabSz="1216817">
              <a:lnSpc>
                <a:spcPct val="120000"/>
              </a:lnSpc>
              <a:spcBef>
                <a:spcPct val="20000"/>
              </a:spcBef>
            </a:pPr>
            <a:r>
              <a:rPr lang="en-US" altLang="zh-CN" sz="3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r>
              <a:rPr lang="zh-CN" altLang="en-US" sz="3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被告是否应当赔偿。</a:t>
            </a:r>
            <a:endParaRPr lang="en-US" altLang="zh-CN" sz="32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1031692" y="1072634"/>
            <a:ext cx="5023193"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李萍、龚念诉五月花公司人身伤害赔偿纠纷案</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50980265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案情分析</a:t>
            </a:r>
          </a:p>
        </p:txBody>
      </p:sp>
      <p:sp>
        <p:nvSpPr>
          <p:cNvPr id="5" name="矩形 4"/>
          <p:cNvSpPr/>
          <p:nvPr/>
        </p:nvSpPr>
        <p:spPr>
          <a:xfrm>
            <a:off x="1538913" y="1536928"/>
            <a:ext cx="7930401" cy="3942233"/>
          </a:xfrm>
          <a:prstGeom prst="rect">
            <a:avLst/>
          </a:prstGeom>
          <a:noFill/>
        </p:spPr>
        <p:txBody>
          <a:bodyPr wrap="square" lIns="0" tIns="0" rIns="0" bIns="0" rtlCol="0" anchor="t" anchorCtr="0">
            <a:spAutoFit/>
          </a:bodyPr>
          <a:lstStyle/>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一、违约责任的认定</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顾客要求人身损害赔偿应具备的条件：</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1</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）必须证明他是饭店的客人，饭店有保护他的法律义务；</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2</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）必须是饭店的作为或不作为给客人造成的人身损害；</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）客人的人身损害是饭店的过错所为；</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4</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）负有举证责任，证明损害出自饭店，而不是他本人。</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endPar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原告李萍夫妇到被告五月花公司下属的餐厅就餐，和五月花公司形成了消费与服务关系，五月花公司有义务保障李萍夫妇的人身安全。五月花公司是否尽了此项义务，应当根据餐饮行业的性质、特点、要求以及对象等综合因素去判断。本案中，李萍夫妇的人身伤害，是五月花餐厅发生的爆炸造成的。此次爆炸是第三人的违法犯罪行为所致，与五月花公司本身的服务行为没有直接的因果关系。</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中华人民共和国合同法</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第六十条第二款规定：“当事人应当遵循诚实信用原则，根据合同的性质、目的和交易习惯履行通知、协助、保密等义务。”</a:t>
            </a:r>
          </a:p>
        </p:txBody>
      </p:sp>
      <p:sp>
        <p:nvSpPr>
          <p:cNvPr id="7" name="TextBox 13"/>
          <p:cNvSpPr txBox="1"/>
          <p:nvPr/>
        </p:nvSpPr>
        <p:spPr>
          <a:xfrm>
            <a:off x="1031692" y="1072634"/>
            <a:ext cx="5023193"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李萍、龚念诉五月花公司人身伤害赔偿纠纷案</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019063352"/>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案情分析</a:t>
            </a:r>
          </a:p>
        </p:txBody>
      </p:sp>
      <p:sp>
        <p:nvSpPr>
          <p:cNvPr id="5" name="矩形 4"/>
          <p:cNvSpPr/>
          <p:nvPr/>
        </p:nvSpPr>
        <p:spPr>
          <a:xfrm>
            <a:off x="1538913" y="1536928"/>
            <a:ext cx="7930401" cy="3209725"/>
          </a:xfrm>
          <a:prstGeom prst="rect">
            <a:avLst/>
          </a:prstGeom>
          <a:noFill/>
        </p:spPr>
        <p:txBody>
          <a:bodyPr wrap="square" lIns="0" tIns="0" rIns="0" bIns="0" rtlCol="0" anchor="t" anchorCtr="0">
            <a:spAutoFit/>
          </a:bodyPr>
          <a:lstStyle/>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二、是否侵权的认定</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endPar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关于被上诉人五月花公司是否侵权的问题。依照消费者权益保护法的规定，经营者应当对自己提供的商品或者服务承担责任，这自然不包括对消费者自带的用品负责。五月花公司既与犯罪分子没有侵权的共同故意，更没有实施共同的侵权行为，不能依消费者权益保护法的规定认定五月花公司侵权。</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中华人民共和国民法通则</a:t>
            </a: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规定的侵权损害之债，有一般侵权损害和特殊侵权损害之分，特殊侵权适用过错推定、无过错责任和公平责任几种归责原则，但必须是法律有明文规定。原告李萍夫妇提起的侵权损害赔偿之诉，其事由不具有法律规定的其他特殊侵权损害情形。因此只能按一般侵权损害适用过错责任原则。被告五月花公司在此次爆炸事件中，已经尽到了应当尽到的注意义务，其本身也是此次事件的受害者。五月花公司对李萍夫妇的损害没有过错，故不构成侵权。五月花公司与加害人之间也不存在任何法律上的利害关系，不能替代其承担法律责任。</a:t>
            </a:r>
          </a:p>
        </p:txBody>
      </p:sp>
      <p:sp>
        <p:nvSpPr>
          <p:cNvPr id="7" name="TextBox 13"/>
          <p:cNvSpPr txBox="1"/>
          <p:nvPr/>
        </p:nvSpPr>
        <p:spPr>
          <a:xfrm>
            <a:off x="1031692" y="1072634"/>
            <a:ext cx="5023193"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李萍、龚念诉五月花公司人身伤害赔偿纠纷案</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547474383"/>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案情分析</a:t>
            </a:r>
          </a:p>
        </p:txBody>
      </p:sp>
      <p:sp>
        <p:nvSpPr>
          <p:cNvPr id="5" name="矩形 4"/>
          <p:cNvSpPr/>
          <p:nvPr/>
        </p:nvSpPr>
        <p:spPr>
          <a:xfrm>
            <a:off x="1741136" y="1490815"/>
            <a:ext cx="8827217" cy="5493427"/>
          </a:xfrm>
          <a:prstGeom prst="rect">
            <a:avLst/>
          </a:prstGeom>
          <a:noFill/>
        </p:spPr>
        <p:txBody>
          <a:bodyPr wrap="square" lIns="0" tIns="0" rIns="0" bIns="0" rtlCol="0" anchor="t" anchorCtr="0">
            <a:spAutoFit/>
          </a:bodyPr>
          <a:lstStyle/>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三、是否应当赔偿</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我认为，既然五月花公司在本案中既不构成违约，也不构成侵权，换言之，其在法律上并无责任可言，原告李萍等的人身、财产损失不能由同为受害者的五月花餐馆承担。</a:t>
            </a:r>
          </a:p>
          <a:p>
            <a:pPr defTabSz="1216817">
              <a:lnSpc>
                <a:spcPct val="120000"/>
              </a:lnSpc>
              <a:spcBef>
                <a:spcPct val="20000"/>
              </a:spcBef>
            </a:pP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1.</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首先，在本案中，五月花饮食有限公司本身就是受害人之一，五月花公司本身在此次事件中并没获益，不应该由同时受害人的五月花公司对李萍夫妇进行经济补偿。</a:t>
            </a:r>
          </a:p>
          <a:p>
            <a:pPr defTabSz="1216817">
              <a:lnSpc>
                <a:spcPct val="120000"/>
              </a:lnSpc>
              <a:spcBef>
                <a:spcPct val="20000"/>
              </a:spcBef>
            </a:pP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2.</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其次，公司法人是以营利为目的的，要求公司承担过分的社会责任，不利于公司的发展和社会的进步。</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再次，从经济学上分析，在成本约束下肯定会有一个最优侵害水平，因为当消除侵害的成本远远大于收益时，消除行为就是不理性的，也是社会所不希望的，在公司没有过错的情况下依然要公司承担经济补偿责任，可能会促使公司提高自己的预防注意水平，付出更多的预防和管理成本以防止任何的损害情况在公司内部发生，这似乎对于消费者就会有一个更好的保护，但是，从整个社会来说可能就是一种浪费，因为公司的过度预防，会使预防成本过高，同时因为有些预防水平和预防能力的限制，有些损害是难以预防的，过度预防偏离了社会最优预防，并不是最优的预防方式。</a:t>
            </a:r>
          </a:p>
          <a:p>
            <a:pPr defTabSz="1216817">
              <a:lnSpc>
                <a:spcPct val="120000"/>
              </a:lnSpc>
              <a:spcBef>
                <a:spcPct val="20000"/>
              </a:spcBef>
            </a:pP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最后，要求五月花公司给予李萍夫妇一定的经济补偿，补偿后可能导致的后果是，公司为了避免同样的事故再次发生可能会像现在为数不少的经营餐饮的公司一样的措施（其他公司也有可能采取同样的措施）：不允许顾客自带酒水，这其实就不利于保护消费者的消费自由；公司还有可能在顾客进入其营业场所时采取严格的检查措施，其中就有可能会侵害消费者的相关的人身权利。</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两利相权取其重，两弊相权取其轻，所以通过对于五月花饮食有限公司是否应该给予李萍夫妇经济补偿的利弊权衡后，不应该强制要求五月花饮食有限公司给予李萍夫妇经济补偿。</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1031692" y="1072634"/>
            <a:ext cx="5023193"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李萍、龚念诉五月花公司人身伤害赔偿纠纷案</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532788077"/>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案情分析</a:t>
            </a:r>
          </a:p>
        </p:txBody>
      </p:sp>
      <p:sp>
        <p:nvSpPr>
          <p:cNvPr id="5" name="矩形 4"/>
          <p:cNvSpPr/>
          <p:nvPr/>
        </p:nvSpPr>
        <p:spPr>
          <a:xfrm>
            <a:off x="1741136" y="1490815"/>
            <a:ext cx="8827217" cy="4847096"/>
          </a:xfrm>
          <a:prstGeom prst="rect">
            <a:avLst/>
          </a:prstGeom>
          <a:noFill/>
        </p:spPr>
        <p:txBody>
          <a:bodyPr wrap="square" lIns="0" tIns="0" rIns="0" bIns="0" rtlCol="0" anchor="t" anchorCtr="0">
            <a:spAutoFit/>
          </a:bodyPr>
          <a:lstStyle/>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三、是否应当赔偿</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还有一些不同的声音：李萍一家是在实施有利于五月花公司获利的就餐行为时使自己的生存权益受损，五月花公司受损的则主要是自己的经营利益。二者相比，李萍一家受到的损害比五月花公司更为深重。从社会层面上看，李萍一家属于法律意义上的弱势群体。根据民法通则第四条关于“民事活动应当遵循自愿、公平、等价有偿、诚实信用的原则”的规定，五月花公司应支付相应的赔偿。</a:t>
            </a:r>
          </a:p>
          <a:p>
            <a:pPr defTabSz="1216817">
              <a:lnSpc>
                <a:spcPct val="120000"/>
              </a:lnSpc>
              <a:spcBef>
                <a:spcPct val="20000"/>
              </a:spcBef>
            </a:pP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1.</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首先，按照法律的价值分析，法律应该具有引导公民的思想、行为和体现社会价值取向的功能。在本案中，毫无疑问，无论是从社会财富和势力范围上，李萍一家都是属于弱势群体，那么法律就不应该追求单纯的“人人平等”，而是应该倾斜保护弱者。这样才能实现我国社会的实质平等。</a:t>
            </a:r>
          </a:p>
          <a:p>
            <a:pPr defTabSz="1216817">
              <a:lnSpc>
                <a:spcPct val="120000"/>
              </a:lnSpc>
              <a:spcBef>
                <a:spcPct val="20000"/>
              </a:spcBef>
            </a:pPr>
            <a:r>
              <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2.</a:t>
            </a: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其次，从利益衡量的角度来看，本案涉及的是顾客的生存利益与企业营业利益、自由经营权利的衡量。若法院支持了原告的请求，从表面看五月花公司的经营权利受到了限制，在其已经尽了相应的注意义务后额外承担了责任。但是，从长远来看，被告的权益在其他方面得到了补偿。通过对原告的补偿，五月花餐馆将在行业里树立起一种对消费者高度负责的企业形象。无疑，这将对企业的发展起到重要的作用，企业的社会地位也会因此而提高。李萍等人代表的是广泛的消费者群体，在此时若该企业能够承担对消费者的赔偿责任，那么五月花公司的信誉和名声将会得到大大的提升。</a:t>
            </a:r>
          </a:p>
          <a:p>
            <a:pPr defTabSz="1216817">
              <a:lnSpc>
                <a:spcPct val="120000"/>
              </a:lnSpc>
              <a:spcBef>
                <a:spcPct val="20000"/>
              </a:spcBef>
            </a:pPr>
            <a:r>
              <a:rPr lang="zh-CN" altLang="en-US"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两利相权取其重，两害相权取其轻”，如果原告李萍，龚念一家（消费者群体的代表）的生存权益得到应有的承认和保护，被告五月花公司（餐饮行业的代表）虽然赔偿了损失，但通过赔偿带来的一系列社会反馈可将损失减小到最低乃至反过来赢利，达到“双赢”的局面。</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1031692" y="1072634"/>
            <a:ext cx="5023193"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李萍、龚念诉五月花公司人身伤害赔偿纠纷案</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479668021"/>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218</TotalTime>
  <Words>3265</Words>
  <Application>Microsoft Office PowerPoint</Application>
  <PresentationFormat>宽屏</PresentationFormat>
  <Paragraphs>92</Paragraphs>
  <Slides>13</Slides>
  <Notes>2</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13</vt:i4>
      </vt:variant>
    </vt:vector>
  </HeadingPairs>
  <TitlesOfParts>
    <vt:vector size="20" baseType="lpstr">
      <vt:lpstr>微软雅黑</vt:lpstr>
      <vt:lpstr>Arial</vt:lpstr>
      <vt:lpstr>Calibri</vt:lpstr>
      <vt:lpstr>Calibri Light</vt:lpstr>
      <vt:lpstr>Impact</vt:lpstr>
      <vt:lpstr>Wingdings</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Sora Sing</cp:lastModifiedBy>
  <cp:revision>23</cp:revision>
  <dcterms:created xsi:type="dcterms:W3CDTF">2015-08-04T09:37:51Z</dcterms:created>
  <dcterms:modified xsi:type="dcterms:W3CDTF">2019-03-21T17:29:42Z</dcterms:modified>
</cp:coreProperties>
</file>